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67" r:id="rId7"/>
    <p:sldId id="263" r:id="rId8"/>
    <p:sldId id="265" r:id="rId9"/>
    <p:sldId id="266" r:id="rId10"/>
    <p:sldId id="264" r:id="rId11"/>
    <p:sldId id="268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6"/>
  </p:normalViewPr>
  <p:slideViewPr>
    <p:cSldViewPr snapToGrid="0" snapToObjects="1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81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F3E31-9781-B24F-87A9-F98653FBF465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F4F8C-1785-AC43-97F9-C9301BD93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0053AB-45AA-434D-8BDE-5525BA81273B}"/>
              </a:ext>
            </a:extLst>
          </p:cNvPr>
          <p:cNvSpPr/>
          <p:nvPr userDrawn="1"/>
        </p:nvSpPr>
        <p:spPr>
          <a:xfrm>
            <a:off x="264459" y="207095"/>
            <a:ext cx="11663082" cy="6443810"/>
          </a:xfrm>
          <a:prstGeom prst="rect">
            <a:avLst/>
          </a:prstGeom>
          <a:gradFill>
            <a:gsLst>
              <a:gs pos="5000">
                <a:srgbClr val="370000"/>
              </a:gs>
              <a:gs pos="76000">
                <a:srgbClr val="500000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</p:spPr>
        <p:txBody>
          <a:bodyPr>
            <a:normAutofit/>
          </a:bodyPr>
          <a:lstStyle>
            <a:lvl1pPr>
              <a:defRPr sz="42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</p:spPr>
        <p:txBody>
          <a:bodyPr>
            <a:normAutofit/>
          </a:bodyPr>
          <a:lstStyle>
            <a:lvl1pPr marL="0" indent="0" algn="ctr">
              <a:buNone/>
              <a:defRPr sz="280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FC29B8-4128-F947-8516-BBA63E76C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36970" y="707887"/>
            <a:ext cx="4118060" cy="9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225911"/>
            <a:ext cx="7687733" cy="925157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64732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52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69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76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94022"/>
            <a:ext cx="5384800" cy="3832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55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46861"/>
            <a:ext cx="5386917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2307098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946861"/>
            <a:ext cx="5389033" cy="31793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5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4954" r="10620" b="21053"/>
          <a:stretch/>
        </p:blipFill>
        <p:spPr>
          <a:xfrm>
            <a:off x="259937" y="208037"/>
            <a:ext cx="11672125" cy="644192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</p:spPr>
        <p:txBody>
          <a:bodyPr>
            <a:normAutofit/>
          </a:bodyPr>
          <a:lstStyle>
            <a:lvl1pPr>
              <a:defRPr sz="3400" b="1">
                <a:solidFill>
                  <a:srgbClr val="5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366-A0A7-7C41-B78D-38974B06FA71}"/>
              </a:ext>
            </a:extLst>
          </p:cNvPr>
          <p:cNvSpPr/>
          <p:nvPr userDrawn="1"/>
        </p:nvSpPr>
        <p:spPr>
          <a:xfrm>
            <a:off x="4488455" y="1593290"/>
            <a:ext cx="3215090" cy="966677"/>
          </a:xfrm>
          <a:prstGeom prst="rect">
            <a:avLst/>
          </a:prstGeom>
          <a:gradFill>
            <a:gsLst>
              <a:gs pos="5000">
                <a:srgbClr val="370000"/>
              </a:gs>
              <a:gs pos="76000">
                <a:srgbClr val="500000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ABE96B-2A1E-874B-9194-F8DB8AC55B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688239" y="1751389"/>
            <a:ext cx="2815522" cy="6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1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1171075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71075"/>
            <a:ext cx="6815667" cy="49550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2406317"/>
            <a:ext cx="4011084" cy="37198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6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06905"/>
            <a:ext cx="7315200" cy="36206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5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hape 461"/>
          <p:cNvSpPr/>
          <p:nvPr userDrawn="1"/>
        </p:nvSpPr>
        <p:spPr>
          <a:xfrm>
            <a:off x="278674" y="6575107"/>
            <a:ext cx="9324948" cy="0"/>
          </a:xfrm>
          <a:prstGeom prst="line">
            <a:avLst/>
          </a:prstGeom>
          <a:ln w="12700">
            <a:solidFill>
              <a:srgbClr val="E4002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3200">
              <a:ln w="3175" cmpd="sng">
                <a:solidFill>
                  <a:srgbClr val="00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93FCB-6043-4F4A-A8E8-21CEBBD92A4B}"/>
              </a:ext>
            </a:extLst>
          </p:cNvPr>
          <p:cNvSpPr/>
          <p:nvPr userDrawn="1"/>
        </p:nvSpPr>
        <p:spPr>
          <a:xfrm>
            <a:off x="383821" y="231832"/>
            <a:ext cx="11424356" cy="926298"/>
          </a:xfrm>
          <a:prstGeom prst="rect">
            <a:avLst/>
          </a:prstGeom>
          <a:gradFill>
            <a:gsLst>
              <a:gs pos="5000">
                <a:srgbClr val="370000"/>
              </a:gs>
              <a:gs pos="76000">
                <a:srgbClr val="500000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6C32FB-EF9A-D445-9E70-345AD40836F8}"/>
              </a:ext>
            </a:extLst>
          </p:cNvPr>
          <p:cNvSpPr/>
          <p:nvPr userDrawn="1"/>
        </p:nvSpPr>
        <p:spPr>
          <a:xfrm>
            <a:off x="383823" y="403780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A5D2A-AAE0-E644-A2C8-F343B74C9CAD}"/>
              </a:ext>
            </a:extLst>
          </p:cNvPr>
          <p:cNvSpPr txBox="1"/>
          <p:nvPr userDrawn="1"/>
        </p:nvSpPr>
        <p:spPr>
          <a:xfrm>
            <a:off x="278672" y="6358158"/>
            <a:ext cx="9324947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Aerial Pathfinding Reconnaissance System – Team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DB25D-ABAD-064B-811B-73DD9D0EF43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9056914" y="403781"/>
            <a:ext cx="2525486" cy="5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Aerial Pathfinding Reconnaissance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Gilman, Max Griffith, Mark Johnson, Dilanka Weerasinghe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082717" y="3859215"/>
            <a:ext cx="402656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69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8844"/>
            <a:ext cx="10972799" cy="4584605"/>
          </a:xfrm>
        </p:spPr>
        <p:txBody>
          <a:bodyPr>
            <a:normAutofit/>
          </a:bodyPr>
          <a:lstStyle/>
          <a:p>
            <a:r>
              <a:rPr lang="en-US" sz="2800" dirty="0"/>
              <a:t>Observation: Autonomous vehicles suffer from a variety of issues: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Ground vehicles rely heavily on expensive sensors.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Aerial drones lack meaningful capacity.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r>
              <a:rPr lang="en-US" sz="2800" dirty="0"/>
              <a:t>Solution: Combine strengths with a hybrid approach.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511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To prototype this relationship, we have developed this architecture:</a:t>
            </a:r>
          </a:p>
          <a:p>
            <a:endParaRPr lang="en-US" sz="2800"/>
          </a:p>
          <a:p>
            <a:r>
              <a:rPr lang="en-US" sz="2400"/>
              <a:t>Four distinct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Aerial drone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Land drone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User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Compute host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Goal: Use aerial recon to navigate an otherwise-blind vehicle.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1F9BD-1807-4EBD-88EF-13C6AA7E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29200" y="2276668"/>
            <a:ext cx="4805570" cy="29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57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 &amp; Drone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17" y="1301291"/>
            <a:ext cx="6093040" cy="464732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Microcontroller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/>
              <a:t>Use stm32 to control Pixhawk flight controller and onboard mapping sensors.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/>
              <a:t>Subsystem will gather telemetry and imaging data to relay to desktop application.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/>
              <a:t>Using ArduPilot Mission Planner to monitor drone and set path.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/>
              <a:t>After processing Land drone will follow path.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7C93A8-C5B5-4FD5-84BE-8605B6E5E8A2}"/>
              </a:ext>
            </a:extLst>
          </p:cNvPr>
          <p:cNvGrpSpPr/>
          <p:nvPr/>
        </p:nvGrpSpPr>
        <p:grpSpPr>
          <a:xfrm>
            <a:off x="5820086" y="1504775"/>
            <a:ext cx="3039823" cy="3146121"/>
            <a:chOff x="6858778" y="1345981"/>
            <a:chExt cx="2457332" cy="24884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D30035-50DA-4A2C-A6F7-253ED618E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703" t="31486" r="22907" b="32232"/>
            <a:stretch/>
          </p:blipFill>
          <p:spPr>
            <a:xfrm rot="5400000">
              <a:off x="7337985" y="2084962"/>
              <a:ext cx="1875453" cy="1623527"/>
            </a:xfrm>
            <a:prstGeom prst="rect">
              <a:avLst/>
            </a:prstGeom>
          </p:spPr>
        </p:pic>
        <p:pic>
          <p:nvPicPr>
            <p:cNvPr id="7" name="Picture 6" descr="A picture containing lamp&#10;&#10;Description automatically generated">
              <a:extLst>
                <a:ext uri="{FF2B5EF4-FFF2-40B4-BE49-F238E27FC236}">
                  <a16:creationId xmlns:a16="http://schemas.microsoft.com/office/drawing/2014/main" id="{6B318398-BCB8-43A6-AAD2-84575AC24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480807" flipV="1">
              <a:off x="7186384" y="1936403"/>
              <a:ext cx="817284" cy="817284"/>
            </a:xfrm>
            <a:prstGeom prst="rect">
              <a:avLst/>
            </a:prstGeom>
          </p:spPr>
        </p:pic>
        <p:pic>
          <p:nvPicPr>
            <p:cNvPr id="9" name="Picture 8" descr="A picture containing lamp&#10;&#10;Description automatically generated">
              <a:extLst>
                <a:ext uri="{FF2B5EF4-FFF2-40B4-BE49-F238E27FC236}">
                  <a16:creationId xmlns:a16="http://schemas.microsoft.com/office/drawing/2014/main" id="{696AD81D-E0F1-48F9-A9AC-D9F6670D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217144" flipV="1">
              <a:off x="8518629" y="1946306"/>
              <a:ext cx="797481" cy="797481"/>
            </a:xfrm>
            <a:prstGeom prst="rect">
              <a:avLst/>
            </a:prstGeom>
          </p:spPr>
        </p:pic>
        <p:pic>
          <p:nvPicPr>
            <p:cNvPr id="11" name="Picture 10" descr="A picture containing lamp&#10;&#10;Description automatically generated">
              <a:extLst>
                <a:ext uri="{FF2B5EF4-FFF2-40B4-BE49-F238E27FC236}">
                  <a16:creationId xmlns:a16="http://schemas.microsoft.com/office/drawing/2014/main" id="{4278D61A-4323-4FA2-8ADC-F8FD0EE70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 flipV="1">
              <a:off x="7774890" y="1562638"/>
              <a:ext cx="972374" cy="972374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74E7F9-265E-4FBF-9B76-4FDC51CC8C8C}"/>
                </a:ext>
              </a:extLst>
            </p:cNvPr>
            <p:cNvSpPr/>
            <p:nvPr/>
          </p:nvSpPr>
          <p:spPr>
            <a:xfrm>
              <a:off x="6858778" y="1345981"/>
              <a:ext cx="972374" cy="6471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Ultrasonic sensors for object avoidance</a:t>
              </a:r>
              <a:endParaRPr lang="en-ZA" sz="100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F622C-D61E-4EE1-933A-7B6018C31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30" y="1167915"/>
            <a:ext cx="1484650" cy="168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17402C4-4181-4FEF-8A44-4D959918041B}"/>
              </a:ext>
            </a:extLst>
          </p:cNvPr>
          <p:cNvSpPr/>
          <p:nvPr/>
        </p:nvSpPr>
        <p:spPr>
          <a:xfrm>
            <a:off x="10567997" y="1482568"/>
            <a:ext cx="1376746" cy="1321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stm32 Nucleo with to Pixhawk controller</a:t>
            </a:r>
            <a:endParaRPr lang="en-ZA" sz="1200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D21D0A56-516B-4593-8799-8366934E0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345" y="4600571"/>
            <a:ext cx="2604385" cy="19532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7BFB1A-B7CA-42B3-B862-23E362B3C2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610" y="5036379"/>
            <a:ext cx="1599510" cy="15995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4E661B-638E-4D27-9AAE-935514396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0151" y="3021404"/>
            <a:ext cx="2303929" cy="122219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6524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&amp;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Four step approach: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Filter out moving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Infer depth from stereographic views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Derive an elevation differential field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Delineate obstacles by vehicle parameters</a:t>
            </a:r>
            <a:endParaRPr lang="en-US" sz="2000"/>
          </a:p>
          <a:p>
            <a:endParaRPr lang="en-US" sz="2400"/>
          </a:p>
          <a:p>
            <a:r>
              <a:rPr lang="en-US" sz="2400"/>
              <a:t>Focus is on </a:t>
            </a:r>
            <a:r>
              <a:rPr lang="en-US" sz="2400" i="1"/>
              <a:t>avoiding</a:t>
            </a:r>
            <a:r>
              <a:rPr lang="en-US" sz="2400"/>
              <a:t> a pure ML solution.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Reduces runtime compute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Allows for configurability</a:t>
            </a:r>
          </a:p>
          <a:p>
            <a:pPr lvl="1"/>
            <a:r>
              <a:rPr lang="en-US" sz="1800"/>
              <a:t>(No black-box design!)</a:t>
            </a:r>
          </a:p>
        </p:txBody>
      </p:sp>
      <p:pic>
        <p:nvPicPr>
          <p:cNvPr id="5" name="Picture 4" descr="A picture containing photo, water, person, boat&#10;&#10;Description automatically generated">
            <a:extLst>
              <a:ext uri="{FF2B5EF4-FFF2-40B4-BE49-F238E27FC236}">
                <a16:creationId xmlns:a16="http://schemas.microsoft.com/office/drawing/2014/main" id="{45C702B4-2328-4455-AD94-7807FFC24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1" y="1636166"/>
            <a:ext cx="4193241" cy="1397747"/>
          </a:xfrm>
          <a:prstGeom prst="rect">
            <a:avLst/>
          </a:prstGeom>
        </p:spPr>
      </p:pic>
      <p:pic>
        <p:nvPicPr>
          <p:cNvPr id="7" name="Picture 6" descr="A picture containing photo, front, person, sitting&#10;&#10;Description automatically generated">
            <a:extLst>
              <a:ext uri="{FF2B5EF4-FFF2-40B4-BE49-F238E27FC236}">
                <a16:creationId xmlns:a16="http://schemas.microsoft.com/office/drawing/2014/main" id="{5F19DC10-E4E1-477D-86FE-53731F4A0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692" y="3894426"/>
            <a:ext cx="4316657" cy="1555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B62B1-D574-40FF-AEBF-C3E246E52D0D}"/>
              </a:ext>
            </a:extLst>
          </p:cNvPr>
          <p:cNvSpPr txBox="1"/>
          <p:nvPr/>
        </p:nvSpPr>
        <p:spPr>
          <a:xfrm>
            <a:off x="6390199" y="6310008"/>
            <a:ext cx="3294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Images adapted from OpenCV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08530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Pathfinding &amp; Drone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>
                <a:latin typeface="Arial"/>
                <a:cs typeface="Arial"/>
              </a:rPr>
              <a:t>Input Boolean map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Arial"/>
                <a:cs typeface="Arial"/>
              </a:rPr>
              <a:t>Input Color Image</a:t>
            </a:r>
          </a:p>
          <a:p>
            <a:pPr marL="457200" indent="-457200">
              <a:buChar char="•"/>
            </a:pPr>
            <a:r>
              <a:rPr lang="en-US" sz="2400">
                <a:latin typeface="Arial"/>
                <a:cs typeface="Arial"/>
              </a:rPr>
              <a:t>Search image for drone and decide</a:t>
            </a:r>
            <a:br>
              <a:rPr lang="en-US" sz="2400">
                <a:latin typeface="Arial"/>
                <a:cs typeface="Arial"/>
              </a:rPr>
            </a:br>
            <a:r>
              <a:rPr lang="en-US" sz="2400">
                <a:latin typeface="Arial"/>
                <a:cs typeface="Arial"/>
              </a:rPr>
              <a:t>distances of indices</a:t>
            </a:r>
            <a:endParaRPr lang="en-US" sz="240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Arial"/>
                <a:cs typeface="Arial"/>
              </a:rPr>
              <a:t>Design greedy algorithm to specify path</a:t>
            </a:r>
            <a:br>
              <a:rPr lang="en-US" sz="2400">
                <a:latin typeface="Arial"/>
                <a:cs typeface="Arial"/>
              </a:rPr>
            </a:br>
            <a:r>
              <a:rPr lang="en-US" sz="2400">
                <a:latin typeface="Arial"/>
                <a:cs typeface="Arial"/>
              </a:rPr>
              <a:t>taken by drone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latin typeface="Arial"/>
                <a:cs typeface="Arial"/>
              </a:rPr>
              <a:t>Use specified path to send drone </a:t>
            </a:r>
            <a:br>
              <a:rPr lang="en-US" sz="2400">
                <a:latin typeface="Arial"/>
                <a:cs typeface="Arial"/>
              </a:rPr>
            </a:br>
            <a:r>
              <a:rPr lang="en-US" sz="2400">
                <a:latin typeface="Arial"/>
                <a:cs typeface="Arial"/>
              </a:rPr>
              <a:t>instructions for land movement</a:t>
            </a:r>
          </a:p>
          <a:p>
            <a:pPr marL="457200" indent="-457200">
              <a:buFont typeface="Arial"/>
              <a:buChar char="•"/>
            </a:pPr>
            <a:endParaRPr lang="en-US" sz="2800">
              <a:latin typeface="Arial"/>
              <a:cs typeface="Arial"/>
            </a:endParaRPr>
          </a:p>
          <a:p>
            <a:r>
              <a:rPr lang="en-US" sz="2200">
                <a:latin typeface="Arial"/>
                <a:cs typeface="Arial"/>
              </a:rPr>
              <a:t>Why greedy algorithm?</a:t>
            </a:r>
            <a:endParaRPr lang="en-US" sz="2200"/>
          </a:p>
          <a:p>
            <a:pPr marL="914400" lvl="1">
              <a:buChar char="•"/>
            </a:pPr>
            <a:r>
              <a:rPr lang="en-US" sz="2200">
                <a:latin typeface="Arial"/>
                <a:cs typeface="Arial"/>
              </a:rPr>
              <a:t>Save runtime cost of program</a:t>
            </a:r>
            <a:endParaRPr lang="en-US" sz="2200">
              <a:cs typeface="Arial"/>
            </a:endParaRPr>
          </a:p>
          <a:p>
            <a:pPr marL="914400" lvl="1">
              <a:buChar char="•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en-US">
              <a:cs typeface="Arial"/>
            </a:endParaRPr>
          </a:p>
        </p:txBody>
      </p:sp>
      <p:pic>
        <p:nvPicPr>
          <p:cNvPr id="4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E96BF3E7-909F-4CEE-8372-CDCB98AE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34" y="1298010"/>
            <a:ext cx="1525826" cy="1725460"/>
          </a:xfrm>
          <a:prstGeom prst="rect">
            <a:avLst/>
          </a:prstGeom>
        </p:spPr>
      </p:pic>
      <p:pic>
        <p:nvPicPr>
          <p:cNvPr id="9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9C72924E-F623-44FC-9524-983E8A1E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098" y="3796235"/>
            <a:ext cx="1811446" cy="1478462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C3D1136-3098-4647-847A-759400B0A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864" y="3791534"/>
            <a:ext cx="2604385" cy="19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0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4716"/>
            <a:ext cx="5384800" cy="45814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UI integrated into desktop application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 through wireless local area networks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Optional utilization of TAMU GPU servers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helicopter flying in the air&#10;&#10;Description automatically generated">
            <a:extLst>
              <a:ext uri="{FF2B5EF4-FFF2-40B4-BE49-F238E27FC236}">
                <a16:creationId xmlns:a16="http://schemas.microsoft.com/office/drawing/2014/main" id="{C6AD9792-8FB2-406A-BFFF-6E65049E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0480"/>
            <a:ext cx="2395253" cy="1670689"/>
          </a:xfrm>
          <a:prstGeom prst="rect">
            <a:avLst/>
          </a:prstGeom>
          <a:noFill/>
        </p:spPr>
      </p:pic>
      <p:pic>
        <p:nvPicPr>
          <p:cNvPr id="7" name="Picture 6" descr="A picture containing lamp&#10;&#10;Description automatically generated">
            <a:extLst>
              <a:ext uri="{FF2B5EF4-FFF2-40B4-BE49-F238E27FC236}">
                <a16:creationId xmlns:a16="http://schemas.microsoft.com/office/drawing/2014/main" id="{DDE62423-24F7-4C58-B910-46E0F885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918943">
            <a:off x="7338769" y="3725915"/>
            <a:ext cx="1384176" cy="13841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A1A6F1-DF54-498C-8164-FE85368C1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89" t="10671" r="39126" b="66549"/>
          <a:stretch/>
        </p:blipFill>
        <p:spPr>
          <a:xfrm>
            <a:off x="8376628" y="4742605"/>
            <a:ext cx="1751011" cy="1305603"/>
          </a:xfrm>
          <a:prstGeom prst="rect">
            <a:avLst/>
          </a:prstGeom>
        </p:spPr>
      </p:pic>
      <p:pic>
        <p:nvPicPr>
          <p:cNvPr id="12" name="Picture 11" descr="A picture containing lamp&#10;&#10;Description automatically generated">
            <a:extLst>
              <a:ext uri="{FF2B5EF4-FFF2-40B4-BE49-F238E27FC236}">
                <a16:creationId xmlns:a16="http://schemas.microsoft.com/office/drawing/2014/main" id="{053EE1AD-DE72-4D2A-B55C-82363D55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354370">
            <a:off x="9734504" y="3676435"/>
            <a:ext cx="1384176" cy="1384176"/>
          </a:xfrm>
          <a:prstGeom prst="rect">
            <a:avLst/>
          </a:prstGeom>
        </p:spPr>
      </p:pic>
      <p:pic>
        <p:nvPicPr>
          <p:cNvPr id="14" name="Picture 13" descr="A close up of a computer&#10;&#10;Description automatically generated">
            <a:extLst>
              <a:ext uri="{FF2B5EF4-FFF2-40B4-BE49-F238E27FC236}">
                <a16:creationId xmlns:a16="http://schemas.microsoft.com/office/drawing/2014/main" id="{728996FB-3547-49B1-A188-1636AAF59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882" y="1729998"/>
            <a:ext cx="1427054" cy="130560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65D259E-CDC7-40E4-BCAA-5E90015A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25911"/>
            <a:ext cx="7687733" cy="925157"/>
          </a:xfrm>
        </p:spPr>
        <p:txBody>
          <a:bodyPr>
            <a:normAutofit/>
          </a:bodyPr>
          <a:lstStyle/>
          <a:p>
            <a:pPr algn="l"/>
            <a:r>
              <a:rPr lang="en-US" sz="3600" b="1">
                <a:solidFill>
                  <a:schemeClr val="bg1"/>
                </a:solidFill>
              </a:rPr>
              <a:t>Device Networking &amp; UI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99F4E4-05FE-4006-A65E-63CC4A0E6AE3}"/>
              </a:ext>
            </a:extLst>
          </p:cNvPr>
          <p:cNvCxnSpPr/>
          <p:nvPr/>
        </p:nvCxnSpPr>
        <p:spPr>
          <a:xfrm flipV="1">
            <a:off x="9259409" y="3142695"/>
            <a:ext cx="0" cy="1384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F260A252-0960-44AC-9E20-51D49AE1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0318" y="2736289"/>
            <a:ext cx="1891681" cy="141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3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225911"/>
            <a:ext cx="7687733" cy="925157"/>
          </a:xfrm>
        </p:spPr>
        <p:txBody>
          <a:bodyPr anchor="ctr">
            <a:normAutofit/>
          </a:bodyPr>
          <a:lstStyle/>
          <a:p>
            <a:r>
              <a:rPr lang="en-US"/>
              <a:t>Execution &amp; Validation Plans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DF5FFD-9C19-4FD1-8439-0FD029B62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94716"/>
              </p:ext>
            </p:extLst>
          </p:nvPr>
        </p:nvGraphicFramePr>
        <p:xfrm>
          <a:off x="609600" y="2007601"/>
          <a:ext cx="10972802" cy="358981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85119">
                  <a:extLst>
                    <a:ext uri="{9D8B030D-6E8A-4147-A177-3AD203B41FA5}">
                      <a16:colId xmlns:a16="http://schemas.microsoft.com/office/drawing/2014/main" val="3699207336"/>
                    </a:ext>
                  </a:extLst>
                </a:gridCol>
                <a:gridCol w="1909578">
                  <a:extLst>
                    <a:ext uri="{9D8B030D-6E8A-4147-A177-3AD203B41FA5}">
                      <a16:colId xmlns:a16="http://schemas.microsoft.com/office/drawing/2014/main" val="2171543124"/>
                    </a:ext>
                  </a:extLst>
                </a:gridCol>
                <a:gridCol w="1894557">
                  <a:extLst>
                    <a:ext uri="{9D8B030D-6E8A-4147-A177-3AD203B41FA5}">
                      <a16:colId xmlns:a16="http://schemas.microsoft.com/office/drawing/2014/main" val="2073843962"/>
                    </a:ext>
                  </a:extLst>
                </a:gridCol>
                <a:gridCol w="2218595">
                  <a:extLst>
                    <a:ext uri="{9D8B030D-6E8A-4147-A177-3AD203B41FA5}">
                      <a16:colId xmlns:a16="http://schemas.microsoft.com/office/drawing/2014/main" val="21926916"/>
                    </a:ext>
                  </a:extLst>
                </a:gridCol>
                <a:gridCol w="2664953">
                  <a:extLst>
                    <a:ext uri="{9D8B030D-6E8A-4147-A177-3AD203B41FA5}">
                      <a16:colId xmlns:a16="http://schemas.microsoft.com/office/drawing/2014/main" val="856005147"/>
                    </a:ext>
                  </a:extLst>
                </a:gridCol>
              </a:tblGrid>
              <a:tr h="470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Subsystem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Week 7</a:t>
                      </a:r>
                      <a:br>
                        <a:rPr lang="en-US" sz="1400" b="1" u="none" strike="noStrike">
                          <a:effectLst/>
                        </a:rPr>
                      </a:br>
                      <a:r>
                        <a:rPr lang="en-US" sz="1400" b="1" u="none" strike="noStrike">
                          <a:effectLst/>
                        </a:rPr>
                        <a:t>5-Oct-20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Week 9</a:t>
                      </a:r>
                      <a:br>
                        <a:rPr lang="en-US" sz="1400" b="1" u="none" strike="noStrike">
                          <a:effectLst/>
                        </a:rPr>
                      </a:br>
                      <a:r>
                        <a:rPr lang="en-US" sz="1400" b="1" u="none" strike="noStrike">
                          <a:effectLst/>
                        </a:rPr>
                        <a:t>19-Oct-20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Week 11</a:t>
                      </a:r>
                      <a:br>
                        <a:rPr lang="en-US" sz="1400" b="1" u="none" strike="noStrike">
                          <a:effectLst/>
                        </a:rPr>
                      </a:br>
                      <a:r>
                        <a:rPr lang="en-US" sz="1400" b="1" u="none" strike="noStrike">
                          <a:effectLst/>
                        </a:rPr>
                        <a:t>2-Nov-20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Week 14</a:t>
                      </a:r>
                      <a:br>
                        <a:rPr lang="en-US" sz="1400" b="1" u="none" strike="noStrike">
                          <a:effectLst/>
                        </a:rPr>
                      </a:br>
                      <a:r>
                        <a:rPr lang="en-US" sz="1400" b="1" u="none" strike="noStrike">
                          <a:effectLst/>
                        </a:rPr>
                        <a:t>23-Nov-20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extLst>
                  <a:ext uri="{0D108BD9-81ED-4DB2-BD59-A6C34878D82A}">
                    <a16:rowId xmlns:a16="http://schemas.microsoft.com/office/drawing/2014/main" val="1149493601"/>
                  </a:ext>
                </a:extLst>
              </a:tr>
              <a:tr h="882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Data Collection &amp; Drone Control</a:t>
                      </a:r>
                    </a:p>
                    <a:p>
                      <a:pPr algn="ctr" fontAlgn="ctr"/>
                      <a:endParaRPr lang="en-US" sz="14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Dilanka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Finalize and order parts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Aerial and land drones built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Data retrieval from aerial drone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Autonomous drone flight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extLst>
                  <a:ext uri="{0D108BD9-81ED-4DB2-BD59-A6C34878D82A}">
                    <a16:rowId xmlns:a16="http://schemas.microsoft.com/office/drawing/2014/main" val="3185897755"/>
                  </a:ext>
                </a:extLst>
              </a:tr>
              <a:tr h="676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Computer Vision &amp; Mapping</a:t>
                      </a:r>
                    </a:p>
                    <a:p>
                      <a:pPr algn="ctr" fontAlgn="ctr"/>
                      <a:endParaRPr lang="en-US" sz="1400" b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Estimate depth on path sections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Merge depth estimates with map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Derive gradient field from elevation map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Implement obstacle delineation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extLst>
                  <a:ext uri="{0D108BD9-81ED-4DB2-BD59-A6C34878D82A}">
                    <a16:rowId xmlns:a16="http://schemas.microsoft.com/office/drawing/2014/main" val="1297209360"/>
                  </a:ext>
                </a:extLst>
              </a:tr>
              <a:tr h="882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Pathfinding &amp; Drone Detection</a:t>
                      </a:r>
                    </a:p>
                    <a:p>
                      <a:pPr algn="ctr" fontAlgn="ctr"/>
                      <a:endParaRPr lang="en-US" sz="1400" b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Increased python coding skills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Error handling for path detection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Program movement of land drone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Land drone path mapped and instructions created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extLst>
                  <a:ext uri="{0D108BD9-81ED-4DB2-BD59-A6C34878D82A}">
                    <a16:rowId xmlns:a16="http://schemas.microsoft.com/office/drawing/2014/main" val="3237867466"/>
                  </a:ext>
                </a:extLst>
              </a:tr>
              <a:tr h="676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Device Networking &amp; UI</a:t>
                      </a:r>
                    </a:p>
                    <a:p>
                      <a:pPr algn="ctr" fontAlgn="ctr"/>
                      <a:endParaRPr lang="en-US" sz="1400" b="0" u="none" strike="noStrike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Jason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Basic client/server interaction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Flight mapping functionality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Communication with drone servers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Package software/create installer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83" marR="9283" marT="9283" marB="0" anchor="ctr"/>
                </a:tc>
                <a:extLst>
                  <a:ext uri="{0D108BD9-81ED-4DB2-BD59-A6C34878D82A}">
                    <a16:rowId xmlns:a16="http://schemas.microsoft.com/office/drawing/2014/main" val="4046067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4EF2C0A-6B4B-498C-935C-ACAA7587AB2A}"/>
              </a:ext>
            </a:extLst>
          </p:cNvPr>
          <p:cNvSpPr txBox="1"/>
          <p:nvPr/>
        </p:nvSpPr>
        <p:spPr>
          <a:xfrm>
            <a:off x="6223247" y="6323139"/>
            <a:ext cx="3606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*High-level milestones adapted from Execution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3D55D-4EB0-45C1-B49C-ADC9CDF964A3}"/>
              </a:ext>
            </a:extLst>
          </p:cNvPr>
          <p:cNvSpPr txBox="1"/>
          <p:nvPr/>
        </p:nvSpPr>
        <p:spPr>
          <a:xfrm>
            <a:off x="643466" y="1251751"/>
            <a:ext cx="10284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Execution plan divided into week by week 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tests created for validation plan</a:t>
            </a:r>
          </a:p>
        </p:txBody>
      </p:sp>
    </p:spTree>
    <p:extLst>
      <p:ext uri="{BB962C8B-B14F-4D97-AF65-F5344CB8AC3E}">
        <p14:creationId xmlns:p14="http://schemas.microsoft.com/office/powerpoint/2010/main" val="339293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1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8469CE752EB341B326729FDF768191" ma:contentTypeVersion="7" ma:contentTypeDescription="Create a new document." ma:contentTypeScope="" ma:versionID="bdb05cd62a1d55b48ca6c9191147982f">
  <xsd:schema xmlns:xsd="http://www.w3.org/2001/XMLSchema" xmlns:xs="http://www.w3.org/2001/XMLSchema" xmlns:p="http://schemas.microsoft.com/office/2006/metadata/properties" xmlns:ns3="631e2750-3347-476d-ba98-3ac44f84f8a4" xmlns:ns4="abda758e-1408-4920-9ab2-6a0b2881ad0b" targetNamespace="http://schemas.microsoft.com/office/2006/metadata/properties" ma:root="true" ma:fieldsID="87841b474cee7b789901b2179fe6a161" ns3:_="" ns4:_="">
    <xsd:import namespace="631e2750-3347-476d-ba98-3ac44f84f8a4"/>
    <xsd:import namespace="abda758e-1408-4920-9ab2-6a0b2881ad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e2750-3347-476d-ba98-3ac44f84f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a758e-1408-4920-9ab2-6a0b2881ad0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FFA93B-2FEC-43B9-9B26-D84F7240214C}">
  <ds:schemaRefs>
    <ds:schemaRef ds:uri="http://schemas.microsoft.com/office/2006/documentManagement/types"/>
    <ds:schemaRef ds:uri="http://purl.org/dc/terms/"/>
    <ds:schemaRef ds:uri="631e2750-3347-476d-ba98-3ac44f84f8a4"/>
    <ds:schemaRef ds:uri="http://purl.org/dc/dcmitype/"/>
    <ds:schemaRef ds:uri="http://purl.org/dc/elements/1.1/"/>
    <ds:schemaRef ds:uri="abda758e-1408-4920-9ab2-6a0b2881ad0b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92C4551-41D6-4538-BDCD-14C278F10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0AD3BD-A78E-463C-8AC7-48425A45C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1e2750-3347-476d-ba98-3ac44f84f8a4"/>
    <ds:schemaRef ds:uri="abda758e-1408-4920-9ab2-6a0b2881ad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411</Words>
  <Application>Microsoft Office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Aerial Pathfinding Reconnaissance</vt:lpstr>
      <vt:lpstr>Background</vt:lpstr>
      <vt:lpstr>Overview</vt:lpstr>
      <vt:lpstr>Data Collection &amp; Drone Control</vt:lpstr>
      <vt:lpstr>Computer Vision &amp; Mapping</vt:lpstr>
      <vt:lpstr>Pathfinding &amp; Drone Detection</vt:lpstr>
      <vt:lpstr>Device Networking &amp; UI</vt:lpstr>
      <vt:lpstr>Execution &amp; Validation Plans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Aerial Pathfinding Reconnaissance</dc:title>
  <dc:creator>Gilman, Jason A</dc:creator>
  <cp:lastModifiedBy>Gilman, Jason A</cp:lastModifiedBy>
  <cp:revision>1</cp:revision>
  <dcterms:created xsi:type="dcterms:W3CDTF">2020-09-20T23:14:20Z</dcterms:created>
  <dcterms:modified xsi:type="dcterms:W3CDTF">2020-09-21T01:16:54Z</dcterms:modified>
</cp:coreProperties>
</file>